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23" r:id="rId7"/>
    <p:sldMasterId id="2147483735" r:id="rId8"/>
    <p:sldMasterId id="2147483747" r:id="rId9"/>
    <p:sldMasterId id="2147483759" r:id="rId10"/>
    <p:sldMasterId id="2147483771" r:id="rId11"/>
    <p:sldMasterId id="2147483783" r:id="rId12"/>
  </p:sldMasterIdLst>
  <p:notesMasterIdLst>
    <p:notesMasterId r:id="rId55"/>
  </p:notesMasterIdLst>
  <p:sldIdLst>
    <p:sldId id="291" r:id="rId13"/>
    <p:sldId id="340" r:id="rId14"/>
    <p:sldId id="341" r:id="rId15"/>
    <p:sldId id="342" r:id="rId16"/>
    <p:sldId id="350" r:id="rId17"/>
    <p:sldId id="349" r:id="rId18"/>
    <p:sldId id="343" r:id="rId19"/>
    <p:sldId id="344" r:id="rId20"/>
    <p:sldId id="345" r:id="rId21"/>
    <p:sldId id="346" r:id="rId22"/>
    <p:sldId id="347" r:id="rId23"/>
    <p:sldId id="360" r:id="rId24"/>
    <p:sldId id="335" r:id="rId25"/>
    <p:sldId id="336" r:id="rId26"/>
    <p:sldId id="280" r:id="rId27"/>
    <p:sldId id="264" r:id="rId28"/>
    <p:sldId id="290" r:id="rId29"/>
    <p:sldId id="286" r:id="rId30"/>
    <p:sldId id="288" r:id="rId31"/>
    <p:sldId id="278" r:id="rId32"/>
    <p:sldId id="279" r:id="rId33"/>
    <p:sldId id="281" r:id="rId34"/>
    <p:sldId id="337" r:id="rId35"/>
    <p:sldId id="263" r:id="rId36"/>
    <p:sldId id="283" r:id="rId37"/>
    <p:sldId id="268" r:id="rId38"/>
    <p:sldId id="338" r:id="rId39"/>
    <p:sldId id="271" r:id="rId40"/>
    <p:sldId id="272" r:id="rId41"/>
    <p:sldId id="273" r:id="rId42"/>
    <p:sldId id="274" r:id="rId43"/>
    <p:sldId id="275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51" r:id="rId53"/>
    <p:sldId id="276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5D2FF"/>
    <a:srgbClr val="64D1FF"/>
    <a:srgbClr val="2BF543"/>
    <a:srgbClr val="79C245"/>
    <a:srgbClr val="0000CC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3677843-BC40-40EF-B70E-E4FBF09B190B}" type="slidenum">
              <a:rPr lang="zh-CN" altLang="en-US">
                <a:solidFill>
                  <a:prstClr val="black"/>
                </a:solidFill>
                <a:cs typeface="等线"/>
              </a:rPr>
              <a:pPr/>
              <a:t>4</a:t>
            </a:fld>
            <a:endParaRPr lang="zh-CN" altLang="en-US">
              <a:solidFill>
                <a:prstClr val="black"/>
              </a:solidFill>
              <a:cs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1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6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54DAF-66CE-4A80-9AFF-C1CF8CD640E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FADCEC-91DC-483D-8358-5DEA3A754E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546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668DEE-267B-4B3A-B3E5-9A66AA5B8DF5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494DDA-6615-4378-96EB-1FFD7AE434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25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A62D0C-1E18-402D-93A0-C3783DC47FA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A9C4CA-0352-4D4C-8B1A-5BC100B9B3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487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A0EAC-DB1F-4B44-8ADF-860757B48C2B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ECA8E03-E1E3-4B8A-A1DB-2E91155984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56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B98FE7-294A-49A7-9EE4-48F66A8A9CD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60AC9-70C4-4DD0-8C35-DA21316EF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971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13769A-893C-461E-BCBD-C2526BD64D2D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BB9FD0-C397-4B6C-B98C-B95040AA7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15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35395A8-E713-40CD-AC92-E9D10FDDB47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A00E6D-9596-458C-AB6F-87F6ABE4F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31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FB1F7A-B2B3-47B2-B4FC-311EF99C3A6F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7B675B-733C-420A-A170-8221988BF1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29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451F96-4EF3-4A07-A485-F1ADE771149E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EF1AFF-FDC4-4B56-B2A2-F44D9F39E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53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3616D9-AD69-4DBF-8A93-EB2FE2DF31A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663CA89-5C41-4656-8EE6-D31D07166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FA4323-B465-4A1C-AC71-1F8DECE1AB8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79E9F4-2A09-4AC3-B0BE-8B11B834A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92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9E7266-A92F-47DA-AECA-13B264D7AC29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BAD870-A34B-4B7A-B45B-2FDA5AAA6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213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F93DC8-EBEE-4D4D-AE65-D08F27EECD4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8790A88-47B9-44E2-BEE7-BCAFB1041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25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25EF7D-07D8-49A7-ABA9-3985DEFEAA3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EB6F02-6BF7-4593-B591-1CB7BEBCA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024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C2D2017-131F-42D6-8084-0B9DCCC78821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B4E587-BF1A-48DE-9C04-9C5CF9FEE6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8E2D6E-8C2F-4164-8409-E972416F435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33788D6-F0BD-476B-9F1C-1524D03EF6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8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6C607AA-08CC-45AF-9782-89EF860C9175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82EE29-1163-4C10-8D98-97D7CA67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24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10D00E-9D78-4A17-9251-112332AA49DD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2E524-EDBC-4348-825D-77493F554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630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4FE479-E84C-47D4-93AD-9DD6C4773881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F3E829-40A0-4E04-B6AD-830EBE419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12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3A46817-F0BC-4400-9587-3D88A2FEF108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947843-D328-43FA-ABAD-47796E551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5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950518-D2D4-4D04-B029-E7202B05C93F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B17FD7-7C42-4A2B-B4E9-0B5C31CF7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4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D75BC77-0769-4317-9B09-D04735A6784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0E8CC6-C525-4AFF-8494-885345D3EA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182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56D3AE-C709-4803-B5B2-E4186C252E91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9F9503-7D71-49B4-8F39-FC05CEE0FF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114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212191-AF21-4547-8B91-18EE639F9BAE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268BA-24B5-4C0C-8FC4-B04C6781AD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020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732B729-7317-4546-BA08-7FBC2AC13F6E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4F2523-58B3-4623-A2DC-3671E0703F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29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C3B330-BCC1-4B64-8BC5-4C24328242D5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F7F693-6168-4F63-8933-572C0EFDA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96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81D73B-35FD-4477-B285-D5F579FE1528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20A80-AE78-43D7-BD38-72A76B4D9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4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B90879-A0AB-4534-A245-AF333287006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90E50EB-E13D-49BF-80BA-9A0F34BD1A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21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C5787-5DBA-4B51-BE36-56AD33F56212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4284172-48C0-45BE-8EB0-121C64ADAB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97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B372ED-B0AA-47D4-BCE5-2B7E4C3787E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D6BFCF-618D-4C28-8038-CCFFBDCC80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15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8BCAE-19BA-4606-A262-97882510E1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2768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E052C-A34A-4CDE-9691-E9C54C4C355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C365E4-8E45-4BC0-908B-CE9D82D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395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31E76C8-0E07-4CF8-B804-67794E2DB90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D965A1-1D2F-49C8-8862-1B7E5B3C4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99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98791ED-7052-41A2-9D99-BC34891EE62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E266E-FA34-4A6C-BDB3-DC39F381A2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175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E68ACCA-8607-4107-B17C-4092FC619A04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9E3F3D-DC3A-40D9-B1F2-4E5AED1E1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143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58673-0C7E-4C9F-9833-7005B8508287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A0124F-2952-4488-A4BD-D148AEABE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62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19E08-C5E6-4FE1-846F-FA774462C11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522E7E-7CC6-48B1-96E2-8E039A805F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9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80F4B-06E3-4588-B7BA-82BFC65A7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159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37211-70D3-41E2-9A3E-EB7397FEB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6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61B5-CE79-4B64-BC70-D04B1F0A6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6549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0BB75-0F4D-4CC6-8AB4-B07380CC12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1519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FDD9-A19C-4BCF-83F8-88053F3CB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773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F24E-3EB5-4344-9DE3-801BBC2F0C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221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BEEA-62FA-429F-94FC-111DEFBA5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519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B8D3-D762-4724-8352-F3EBB9F65D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9617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283D-B761-4494-83A8-EA83948B81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7664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9A61-BADC-4D3B-846C-611F75D03A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352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1916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256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73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83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31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0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294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41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05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45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066961"/>
      </p:ext>
    </p:extLst>
  </p:cSld>
  <p:clrMapOvr>
    <a:masterClrMapping/>
  </p:clrMapOvr>
  <p:transition spd="slow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2553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6173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361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744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6602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6784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4024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7636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9439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437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64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7135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38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4970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0355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6035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518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7363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3173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932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128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361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78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1879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412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277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882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6705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4393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762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794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436816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FBBEC7-F5AF-4006-BE7E-E125A5552E0B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C81DA6-7E55-4DA8-A5DE-E0DB2C285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8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DBC6E2-E51E-4C9D-86C4-72108619B3A5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BEE7D5-0422-4749-BC88-C7ADB23BC6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5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B0CA18-C523-439D-A0FB-7D19500F1008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D26A93-CDAF-4A2A-ACB5-188C5000F1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03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3B7F25-1710-4D1E-A2D2-7A1BB9936E4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F92E60-66CF-40E7-A143-7E97E0086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79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49C7A6D-4BC3-4FAA-B5E4-7A740F6BB26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9B3D8F-E1D5-46EB-835A-8E3B60894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934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B68C7-62B9-49A7-BF7E-B613507099AF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6E7572-45FA-4432-9C80-AB0930C747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91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0F1BD-9A1A-4B03-BDD5-6FF3FE11EAE1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C99A23-6396-4BE7-BA72-06B224834F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18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743334B-F351-4098-A173-4B5F8DA0F9C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4EEE665-E924-4560-BB92-726082E4E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6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D21BF8-C914-46B0-A05B-56897CC473A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BD97BD-BC89-4F7F-AF83-21521E4D3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11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24F910-3A6D-4037-8EF3-E3565DF2F44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21A4790-7D58-4E69-9326-535C016A73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7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6E6045-F7DE-48A0-82D6-B78AB34C197A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C8F7CA0-44FE-464F-B469-DB5124A27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59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0E4F63-21B1-4A8E-9D6E-A55DE517B32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0192F0-31B7-4828-B8B2-21929ECB8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113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40F0463-A716-4498-81D5-D18F6A2FAB27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688025-A5F7-4204-8A1B-5EF72063FD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8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166239-6921-4D8D-9B04-75625758527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5B4E2F3-9830-4CB4-BCFE-AA810987D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31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D310D2-B681-4DF0-AEA1-F0F93FC2D96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8CAE13-AD08-48D7-A097-EFCDBADAED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30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28B310-2A7E-41BF-B900-B383F616E90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EDDA0-47E5-4E87-B3EC-1A1473AB3B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83C8D5-FC62-44B8-A687-F4583E55C829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346C34-C831-4E47-AC9E-C54E826B9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13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042658D-9729-4FB3-AC6A-8A005F4FDEC7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905AEE1-B16F-4846-B530-0CF7BDC74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408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CE8D7-4858-44E3-858D-5414C9A22C1D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8EE041-BFA3-493C-810C-44B985DB5A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6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B9D737-ABE4-44CC-8E26-4EBFF1E2D24C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7824B8-5300-4361-97A6-822F3102B8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0C89ED6-0076-4D04-9D63-BC6AC2A16901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55F5CF-90D6-425E-B132-8628359825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79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117044-2C1D-405C-9FCA-22E2B557C021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F29156E-0A73-4166-B0C9-08F49B001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5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16F8CB-57AF-4C3C-848F-F293214C80C7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BCB651-7F5D-4F8C-BFE2-10F7DF177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61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BED0F3-DA5C-4F30-BFA8-ED9C2B1B909E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5CE1872-6475-4CF9-B2EC-2378C82518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9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0E288F-66E1-4F4D-93CA-BB43AA988EF9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3B77A8-48B5-4EB3-B8FD-A4AE31B2C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72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1EABB-189D-478D-A665-B574B86DBECE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1A933DA-BB1B-4BD3-BFBA-84524F12E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79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B2D59-EAA7-4937-81EF-8917E7AFA2B6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F3FCEF-9D8C-4A26-9C4A-772BFCD898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42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804F54-C108-4C29-A94A-6E36567E526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5B698D-9AA4-4509-AF61-F31EB74729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11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8E0629-6D87-4869-898B-BC14AC565C2D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F89307-C859-44CF-A146-6A691A83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0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948D0A-E928-4CF8-A566-294F95A87A75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9ED5E2-F038-484B-BEE3-8A4C86B71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2E4BB6-3AB2-4C2B-A497-9ED6E596D58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A7C8F-2AFB-4444-AD98-85C27BF81B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84BCDA0-BDB2-44A8-89EB-54395EF88CCD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3B415-BBF3-4ABE-9CB7-683B848BAE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233093-56F4-46B0-B61C-77B180EBDC8D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C300-04B0-4075-A033-984F80A595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5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DF0476C9-F67C-4686-8D1F-EE406290AAD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9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64E6498-BC6C-42C7-93ED-7028623F247B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9E92D-8922-452D-942F-1C8426A643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2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9339FB5-5D73-40D3-A3BE-088136A36FA3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F9873-1C68-44D2-96D7-37EA2985A0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29305BC-A1D7-450D-B8B1-2E8982AAC682}" type="datetimeFigureOut">
              <a:rPr lang="en-US"/>
              <a:pPr>
                <a:defRPr/>
              </a:pPr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A58F94-6DE4-4402-9587-CBD6E7A869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5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3.bin"/><Relationship Id="rId2" Type="http://schemas.microsoft.com/office/2007/relationships/media" Target="../media/media2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40.wmf"/><Relationship Id="rId4" Type="http://schemas.openxmlformats.org/officeDocument/2006/relationships/slideLayout" Target="../slideLayouts/slideLayout64.xml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5.bin"/><Relationship Id="rId2" Type="http://schemas.microsoft.com/office/2007/relationships/media" Target="../media/media2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file:///C:\Users\Public\Music\Sample%20Music\Maid%20with%20the%20Flaxen%20Hair.mp3" TargetMode="External"/><Relationship Id="rId7" Type="http://schemas.openxmlformats.org/officeDocument/2006/relationships/image" Target="../media/image5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Public\Music\Sample%20Music\Maid%20with%20the%20Flaxen%20Hair.mp3" TargetMode="Externa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5.WAV"/><Relationship Id="rId7" Type="http://schemas.openxmlformats.org/officeDocument/2006/relationships/image" Target="../media/image5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6.WAV"/><Relationship Id="rId11" Type="http://schemas.openxmlformats.org/officeDocument/2006/relationships/image" Target="../media/image56.png"/><Relationship Id="rId5" Type="http://schemas.microsoft.com/office/2007/relationships/media" Target="../media/media6.WAV"/><Relationship Id="rId10" Type="http://schemas.openxmlformats.org/officeDocument/2006/relationships/image" Target="../media/image53.png"/><Relationship Id="rId4" Type="http://schemas.openxmlformats.org/officeDocument/2006/relationships/audio" Target="../media/media4.WAV"/><Relationship Id="rId9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53.png"/><Relationship Id="rId4" Type="http://schemas.openxmlformats.org/officeDocument/2006/relationships/audio" Target="../media/media8.WAV"/><Relationship Id="rId9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microsoft.com/office/2007/relationships/media" Target="../media/media11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53.png"/><Relationship Id="rId4" Type="http://schemas.openxmlformats.org/officeDocument/2006/relationships/audio" Target="../media/media11.WAV"/><Relationship Id="rId9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gif"/><Relationship Id="rId7" Type="http://schemas.openxmlformats.org/officeDocument/2006/relationships/image" Target="../media/image62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3.wav"/><Relationship Id="rId7" Type="http://schemas.openxmlformats.org/officeDocument/2006/relationships/image" Target="../media/image65.gif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4.gif"/><Relationship Id="rId11" Type="http://schemas.openxmlformats.org/officeDocument/2006/relationships/image" Target="../media/image68.png"/><Relationship Id="rId5" Type="http://schemas.openxmlformats.org/officeDocument/2006/relationships/image" Target="../media/image57.gif"/><Relationship Id="rId10" Type="http://schemas.openxmlformats.org/officeDocument/2006/relationships/image" Target="../media/image67.gif"/><Relationship Id="rId4" Type="http://schemas.openxmlformats.org/officeDocument/2006/relationships/image" Target="../media/image58.gif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gif"/><Relationship Id="rId11" Type="http://schemas.openxmlformats.org/officeDocument/2006/relationships/image" Target="../media/image70.gif"/><Relationship Id="rId5" Type="http://schemas.openxmlformats.org/officeDocument/2006/relationships/image" Target="../media/image66.gif"/><Relationship Id="rId15" Type="http://schemas.openxmlformats.org/officeDocument/2006/relationships/image" Target="../media/image69.wmf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65.gif"/><Relationship Id="rId1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57.gif"/><Relationship Id="rId11" Type="http://schemas.openxmlformats.org/officeDocument/2006/relationships/image" Target="../media/image73.png"/><Relationship Id="rId5" Type="http://schemas.openxmlformats.org/officeDocument/2006/relationships/image" Target="../media/image58.gif"/><Relationship Id="rId10" Type="http://schemas.openxmlformats.org/officeDocument/2006/relationships/image" Target="../media/image72.png"/><Relationship Id="rId4" Type="http://schemas.openxmlformats.org/officeDocument/2006/relationships/image" Target="../media/image66.gif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7.gif"/><Relationship Id="rId11" Type="http://schemas.openxmlformats.org/officeDocument/2006/relationships/image" Target="../media/image74.png"/><Relationship Id="rId5" Type="http://schemas.openxmlformats.org/officeDocument/2006/relationships/image" Target="../media/image58.gif"/><Relationship Id="rId10" Type="http://schemas.openxmlformats.org/officeDocument/2006/relationships/image" Target="../media/image61.png"/><Relationship Id="rId4" Type="http://schemas.openxmlformats.org/officeDocument/2006/relationships/image" Target="../media/image66.gif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2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gif"/><Relationship Id="rId11" Type="http://schemas.openxmlformats.org/officeDocument/2006/relationships/image" Target="../media/image61.png"/><Relationship Id="rId5" Type="http://schemas.openxmlformats.org/officeDocument/2006/relationships/image" Target="../media/image66.gif"/><Relationship Id="rId15" Type="http://schemas.openxmlformats.org/officeDocument/2006/relationships/image" Target="../media/image75.wmf"/><Relationship Id="rId10" Type="http://schemas.openxmlformats.org/officeDocument/2006/relationships/image" Target="../media/image72.png"/><Relationship Id="rId4" Type="http://schemas.openxmlformats.org/officeDocument/2006/relationships/audio" Target="../media/audio3.wav"/><Relationship Id="rId9" Type="http://schemas.openxmlformats.org/officeDocument/2006/relationships/image" Target="../media/image65.gif"/><Relationship Id="rId1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62.png"/><Relationship Id="rId5" Type="http://schemas.openxmlformats.org/officeDocument/2006/relationships/image" Target="../media/image64.gif"/><Relationship Id="rId4" Type="http://schemas.openxmlformats.org/officeDocument/2006/relationships/image" Target="../media/image5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9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1.bin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2.bin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>
            <a:extLst>
              <a:ext uri="{FF2B5EF4-FFF2-40B4-BE49-F238E27FC236}">
                <a16:creationId xmlns:a16="http://schemas.microsoft.com/office/drawing/2014/main" id="{0469157A-18D9-410A-AE44-2399F2E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165417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133" y="2762910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Phép chia 15 : 16 được viết thành phân số là :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47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3352800" y="3019425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7" imgW="203040" imgH="393480" progId="Equation.3">
                  <p:embed/>
                </p:oleObj>
              </mc:Choice>
              <mc:Fallback>
                <p:oleObj name="Equation" r:id="rId7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9425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8043863" y="3001963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9" imgW="203040" imgH="393480" progId="Equation.3">
                  <p:embed/>
                </p:oleObj>
              </mc:Choice>
              <mc:Fallback>
                <p:oleObj name="Equation" r:id="rId9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63" y="3001963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7232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 là thương của phép chia nào ?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7 : 5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5 : 7</a:t>
            </a:r>
          </a:p>
        </p:txBody>
      </p:sp>
      <p:pic>
        <p:nvPicPr>
          <p:cNvPr id="45065" name="ECA4356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4092575" y="857250"/>
          <a:ext cx="50006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2575" y="857250"/>
                        <a:ext cx="500063" cy="121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87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1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>
              <a:solidFill>
                <a:srgbClr val="9900CC"/>
              </a:solidFill>
              <a:latin typeface=".VnCommercial Script" pitchFamily="34" charset="0"/>
              <a:cs typeface="Times New Roman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itchFamily="34" charset="0"/>
            </a:endParaRPr>
          </a:p>
        </p:txBody>
      </p: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prstClr val="black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 </a:t>
            </a:r>
            <a:r>
              <a:rPr lang="vi-VN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ngày </a:t>
            </a:r>
            <a:r>
              <a:rPr lang="vi-VN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tháng 1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 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và phép chia số tự nhiên (T2)</a:t>
            </a:r>
          </a:p>
        </p:txBody>
      </p:sp>
    </p:spTree>
    <p:extLst>
      <p:ext uri="{BB962C8B-B14F-4D97-AF65-F5344CB8AC3E}">
        <p14:creationId xmlns:p14="http://schemas.microsoft.com/office/powerpoint/2010/main" val="20973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281212" y="2025347"/>
            <a:ext cx="7596925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Phân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và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phép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chia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tự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nhiên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(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tt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)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74"/>
          <p:cNvSpPr>
            <a:spLocks noChangeArrowheads="1"/>
          </p:cNvSpPr>
          <p:nvPr/>
        </p:nvSpPr>
        <p:spPr bwMode="auto">
          <a:xfrm>
            <a:off x="1066800" y="1050925"/>
            <a:ext cx="107029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745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/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3" imgW="152334" imgH="393529" progId="">
                  <p:embed/>
                </p:oleObj>
              </mc:Choice>
              <mc:Fallback>
                <p:oleObj name="Equation" r:id="rId3" imgW="152334" imgH="393529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>
            <a:spLocks/>
          </p:cNvSpPr>
          <p:nvPr/>
        </p:nvSpPr>
        <p:spPr bwMode="auto">
          <a:xfrm rot="16200000">
            <a:off x="5445125" y="4872038"/>
            <a:ext cx="304800" cy="1524000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4149725" y="589597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>
                <a:solidFill>
                  <a:srgbClr val="003300"/>
                </a:solidFill>
                <a:latin typeface="Times New Roman" panose="02020603050405020304" pitchFamily="18" charset="0"/>
              </a:rPr>
              <a:t>quả cam.</a:t>
            </a:r>
          </a:p>
        </p:txBody>
      </p:sp>
      <p:sp>
        <p:nvSpPr>
          <p:cNvPr id="7200" name="Rectangle 74"/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4067062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0.25139 0.3350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925 L 0.08976 0.401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9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324 L -0.00434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62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0.01573 L -0.16198 0.4041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4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2139E-6 L -0.22083 0.32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5 : 4 =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cam)</a:t>
            </a:r>
          </a:p>
        </p:txBody>
      </p: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>
            <a:grpSpLocks/>
          </p:cNvGrpSpPr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99575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4054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341813"/>
            <a:ext cx="122237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39688"/>
            <a:ext cx="6096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0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3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0962"/>
            <a:ext cx="12015787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21"/>
          <p:cNvSpPr txBox="1">
            <a:spLocks noChangeArrowheads="1"/>
          </p:cNvSpPr>
          <p:nvPr/>
        </p:nvSpPr>
        <p:spPr bwMode="auto">
          <a:xfrm>
            <a:off x="1066800" y="51384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8000"/>
                </a:solidFill>
              </a:rPr>
              <a:t>TRƯỜNG TIỂU </a:t>
            </a:r>
            <a:r>
              <a:rPr lang="en-US" sz="4000" b="1">
                <a:solidFill>
                  <a:srgbClr val="008000"/>
                </a:solidFill>
              </a:rPr>
              <a:t>HỌC </a:t>
            </a:r>
            <a:r>
              <a:rPr lang="vi-VN" sz="4000" b="1">
                <a:solidFill>
                  <a:srgbClr val="008000"/>
                </a:solidFill>
              </a:rPr>
              <a:t>LÊ NGỌC HÂN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62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07886"/>
            <a:ext cx="9572134" cy="2036686"/>
          </a:xfrm>
        </p:spPr>
        <p:txBody>
          <a:bodyPr>
            <a:normAutofit fontScale="90000"/>
          </a:bodyPr>
          <a:lstStyle/>
          <a:p>
            <a:pPr algn="l" eaLnBrk="0" hangingPunct="0">
              <a:spcBef>
                <a:spcPts val="0"/>
              </a:spcBef>
            </a:pP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r>
              <a:rPr lang="vi-VN" dirty="0"/>
              <a:t>                            Kết luận</a:t>
            </a:r>
            <a:br>
              <a:rPr lang="vi-VN" dirty="0"/>
            </a:br>
            <a:r>
              <a:rPr lang="vi-VN" sz="4000" dirty="0"/>
              <a:t>Những phân số có tử số lớn hơn mẫu số , phân số đó lớn hơn 1</a:t>
            </a:r>
            <a:br>
              <a:rPr lang="vi-VN" sz="4000" dirty="0"/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vi-VN" dirty="0"/>
              <a:t>Những phân số có tử số bằng mẫu số , phân số đó bằng 1</a:t>
            </a:r>
            <a:br>
              <a:rPr lang="vi-VN" dirty="0"/>
            </a:br>
            <a:br>
              <a:rPr lang="vi-VN" dirty="0"/>
            </a:br>
            <a:r>
              <a:rPr lang="vi-VN" dirty="0"/>
              <a:t>Những phân số có tử số nhỏ hơn mẫu số , phân số đó nhỏ hơn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13791"/>
              </p:ext>
            </p:extLst>
          </p:nvPr>
        </p:nvGraphicFramePr>
        <p:xfrm>
          <a:off x="5562600" y="2480109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2346326" y="603252"/>
            <a:ext cx="7870825" cy="1726955"/>
            <a:chOff x="518" y="380"/>
            <a:chExt cx="4958" cy="1121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Bài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tập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2: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Có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hai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      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và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       ,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nào</a:t>
              </a:r>
              <a:endParaRPr lang="en-US" sz="2800" dirty="0">
                <a:solidFill>
                  <a:srgbClr val="3333FF"/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phần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1 ?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nào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đã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2.</a:t>
              </a:r>
              <a:endParaRPr lang="en-US" sz="2800" dirty="0">
                <a:solidFill>
                  <a:srgbClr val="3333FF"/>
                </a:solidFill>
                <a:latin typeface="VNI-Times" pitchFamily="2" charset="0"/>
              </a:endParaRP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96607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75764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>
            <a:grpSpLocks/>
          </p:cNvGrpSpPr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>
              <a:solidFill>
                <a:srgbClr val="9900CC"/>
              </a:solidFill>
              <a:latin typeface=".VnCommercial Script" pitchFamily="34" charset="0"/>
              <a:cs typeface="Times New Roman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itchFamily="34" charset="0"/>
            </a:endParaRPr>
          </a:p>
        </p:txBody>
      </p: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prstClr val="black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 </a:t>
            </a:r>
            <a:r>
              <a:rPr lang="vi-VN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ngày </a:t>
            </a:r>
            <a:r>
              <a:rPr lang="vi-VN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alt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tháng 1 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 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và phép chia số tự nhiên (T2)</a:t>
            </a:r>
          </a:p>
        </p:txBody>
      </p:sp>
    </p:spTree>
    <p:extLst>
      <p:ext uri="{BB962C8B-B14F-4D97-AF65-F5344CB8AC3E}">
        <p14:creationId xmlns:p14="http://schemas.microsoft.com/office/powerpoint/2010/main" val="2516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>
            <a:grpSpLocks/>
          </p:cNvGrpSpPr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0" y="19711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>
            <a:grpSpLocks/>
          </p:cNvGrpSpPr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>
              <a:grpSpLocks/>
            </p:cNvGrpSpPr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0"/>
            <a:ext cx="36115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9077" y="1843385"/>
            <a:ext cx="487184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NHỔ CÀ RỐT</a:t>
            </a:r>
          </a:p>
        </p:txBody>
      </p:sp>
      <p:pic>
        <p:nvPicPr>
          <p:cNvPr id="9114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2379663"/>
            <a:ext cx="2719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778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114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32">
            <a:off x="8374063" y="3438525"/>
            <a:ext cx="2341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Nhac-nen-PowerPoint-vui-nh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5562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548063"/>
            <a:ext cx="2416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15963" y="965200"/>
            <a:ext cx="11836400" cy="5165725"/>
          </a:xfrm>
          <a:prstGeom prst="snip2DiagRect">
            <a:avLst>
              <a:gd name="adj1" fmla="val 0"/>
              <a:gd name="adj2" fmla="val 89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chú thỏ đi đến nhổ 1 củ cà rốt.</a:t>
            </a:r>
          </a:p>
        </p:txBody>
      </p:sp>
    </p:spTree>
    <p:extLst>
      <p:ext uri="{BB962C8B-B14F-4D97-AF65-F5344CB8AC3E}">
        <p14:creationId xmlns:p14="http://schemas.microsoft.com/office/powerpoint/2010/main" val="34996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0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343400"/>
            <a:ext cx="1470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i="1">
                <a:solidFill>
                  <a:srgbClr val="6600CC"/>
                </a:solidFill>
                <a:latin typeface="Times New Roman" pitchFamily="18" charset="0"/>
              </a:rPr>
              <a:t>Viết phân số: năm mươi hai phần tám mươi tư</a:t>
            </a:r>
          </a:p>
        </p:txBody>
      </p:sp>
      <p:sp>
        <p:nvSpPr>
          <p:cNvPr id="83" name="Rectangle 8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9530" y="1753595"/>
            <a:ext cx="4714127" cy="1144609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319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8012113" y="3465513"/>
            <a:ext cx="2717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8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27550"/>
            <a:ext cx="16652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0075" y="3960813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346575"/>
            <a:ext cx="1416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09538"/>
            <a:ext cx="9144000" cy="116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white"/>
                </a:solidFill>
              </a:rPr>
              <a:t>Phép chia 4 : 7 được viết thành phân số là :</a:t>
            </a: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7431088" y="1738313"/>
          <a:ext cx="722312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4" imgW="152334" imgH="393529" progId="Equation.3">
                  <p:embed/>
                </p:oleObj>
              </mc:Choice>
              <mc:Fallback>
                <p:oleObj name="Equation" r:id="rId14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1738313"/>
                        <a:ext cx="722312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0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3775" y="3952875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33863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>
                <a:solidFill>
                  <a:srgbClr val="7030A0"/>
                </a:solidFill>
                <a:latin typeface="Times New Roman" pitchFamily="18" charset="0"/>
              </a:rPr>
              <a:t>Viết phân số có tử số là 9, mẫu số là 10.</a:t>
            </a:r>
          </a:p>
        </p:txBody>
      </p:sp>
      <p:sp>
        <p:nvSpPr>
          <p:cNvPr id="29" name="Rectangle 2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2164" y="1720283"/>
            <a:ext cx="3497869" cy="1133067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5245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463925"/>
            <a:ext cx="2255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3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680325" y="1751013"/>
            <a:ext cx="11588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en-US" altLang="en-US" sz="60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6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29" grpId="1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729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51063" y="9525"/>
            <a:ext cx="9431337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white"/>
                </a:solidFill>
              </a:rPr>
              <a:t>Số 5 được viết thành phân số là 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461250" y="1738313"/>
          <a:ext cx="661988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4" imgW="139639" imgH="393529" progId="Equation.3">
                  <p:embed/>
                </p:oleObj>
              </mc:Choice>
              <mc:Fallback>
                <p:oleObj name="Equation" r:id="rId14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1738313"/>
                        <a:ext cx="661988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9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8100"/>
            <a:ext cx="94884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>
            <a:grpSpLocks/>
          </p:cNvGrpSpPr>
          <p:nvPr/>
        </p:nvGrpSpPr>
        <p:grpSpPr bwMode="auto">
          <a:xfrm rot="-406819">
            <a:off x="8778875" y="3221038"/>
            <a:ext cx="2649538" cy="1809750"/>
            <a:chOff x="9015984" y="2528554"/>
            <a:chExt cx="2157344" cy="1473489"/>
          </a:xfrm>
        </p:grpSpPr>
        <p:sp>
          <p:nvSpPr>
            <p:cNvPr id="79885" name="Freeform 166"/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6" name="Freeform 167"/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7" name="Freeform 168"/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8" name="Freeform 169"/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9" name="Freeform 170"/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0" name="Freeform 175"/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1" name="Freeform 176"/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2" name="Freeform 177"/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3" name="Freeform 178"/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4" name="Freeform 179"/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316538"/>
            <a:ext cx="152876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2198688"/>
            <a:ext cx="7778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04875"/>
            <a:ext cx="779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1001">
            <a:off x="7110413" y="187325"/>
            <a:ext cx="485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3" y="417513"/>
            <a:ext cx="182403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88" y="5689600"/>
            <a:ext cx="12731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414">
            <a:off x="-1171574" y="1887537"/>
            <a:ext cx="3033712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3152125" y="897641"/>
            <a:ext cx="5659192" cy="92333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52688" y="2028825"/>
            <a:ext cx="778986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Em biết : </a:t>
            </a:r>
            <a:endParaRPr lang="vi-VN" alt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 của phép chia một số tự nhiên cho một số tự nhiên khác 0 có thể viết thành một phân số. Tử số là số bị chia, mẫu số là số chia.</a:t>
            </a:r>
            <a:endParaRPr lang="vi-VN" alt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HS có </a:t>
            </a: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 viết các phép chia thành các phân số.</a:t>
            </a:r>
            <a:endParaRPr lang="vi-VN" alt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Biết các số tự nhiên đều có thể viết thành các phân số có tử số là số tự nhiên đó và mẫu số là 1.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Tự giác tích cực trong học tập. </a:t>
            </a:r>
            <a:endParaRPr lang="vi-VN" alt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4371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841625"/>
            <a:ext cx="1597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638" y="976313"/>
            <a:ext cx="22145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4124325"/>
            <a:ext cx="2613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284538" y="712788"/>
            <a:ext cx="9301162" cy="13033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983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7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0355" name="Picture 4" descr="RO01-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290671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 descr="blumen-pflanzen10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0"/>
            <a:ext cx="20383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WordArt 9"/>
          <p:cNvSpPr>
            <a:spLocks noChangeArrowheads="1" noChangeShapeType="1" noTextEdit="1"/>
          </p:cNvSpPr>
          <p:nvPr/>
        </p:nvSpPr>
        <p:spPr bwMode="auto">
          <a:xfrm>
            <a:off x="2130425" y="2205038"/>
            <a:ext cx="73914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Thân ái 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8231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048000" y="1350804"/>
            <a:ext cx="5283199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KHỞI ĐỘNG: </a:t>
            </a: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69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00400" y="914400"/>
            <a:ext cx="5562600" cy="1981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latin typeface="Mistral" panose="03090702030407020403" pitchFamily="66" charset="0"/>
              </a:rPr>
              <a:t>Đố em !</a:t>
            </a:r>
          </a:p>
        </p:txBody>
      </p:sp>
    </p:spTree>
    <p:extLst>
      <p:ext uri="{BB962C8B-B14F-4D97-AF65-F5344CB8AC3E}">
        <p14:creationId xmlns:p14="http://schemas.microsoft.com/office/powerpoint/2010/main" val="344101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tử số là : 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7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7239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 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9</a:t>
            </a:r>
          </a:p>
        </p:txBody>
      </p:sp>
      <p:pic>
        <p:nvPicPr>
          <p:cNvPr id="45065" name="ECA4329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210175" y="990600"/>
          <a:ext cx="5000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990600"/>
                        <a:ext cx="5000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18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mẫu số là : 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3421063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12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3438525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8</a:t>
            </a:r>
          </a:p>
        </p:txBody>
      </p:sp>
      <p:pic>
        <p:nvPicPr>
          <p:cNvPr id="45065" name="ECA4339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27625" y="990600"/>
          <a:ext cx="6667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203040" imgH="393480" progId="Equation.3">
                  <p:embed/>
                </p:oleObj>
              </mc:Choice>
              <mc:Fallback>
                <p:oleObj name="Equation" r:id="rId7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990600"/>
                        <a:ext cx="6667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4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1002</Words>
  <Application>Microsoft Office PowerPoint</Application>
  <PresentationFormat>Widescreen</PresentationFormat>
  <Paragraphs>231</Paragraphs>
  <Slides>42</Slides>
  <Notes>8</Notes>
  <HiddenSlides>0</HiddenSlides>
  <MMClips>18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6" baseType="lpstr">
      <vt:lpstr>.VnArial</vt:lpstr>
      <vt:lpstr>.VnCommercial Script</vt:lpstr>
      <vt:lpstr>Arial</vt:lpstr>
      <vt:lpstr>Calibri</vt:lpstr>
      <vt:lpstr>Calibri Light</vt:lpstr>
      <vt:lpstr>Footlight MT Light</vt:lpstr>
      <vt:lpstr>Mistral</vt:lpstr>
      <vt:lpstr>Montserrat ExtraBold</vt:lpstr>
      <vt:lpstr>Times New Roman</vt:lpstr>
      <vt:lpstr>Viner Hand ITC</vt:lpstr>
      <vt:lpstr>VNI-Times</vt:lpstr>
      <vt:lpstr>Office Theme</vt:lpstr>
      <vt:lpstr>Default Design</vt:lpstr>
      <vt:lpstr>1_Default Design</vt:lpstr>
      <vt:lpstr>2_Default Design</vt:lpstr>
      <vt:lpstr>3_Default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Kết luận Những phân số có tử số lớn hơn mẫu số , phân số đó lớn hơn 1    Những phân số có tử số bằng mẫu số , phân số đó bằng 1  Những phân số có tử số nhỏ hơn mẫu số , phân số đó nhỏ hơn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Hang Dam Thu</cp:lastModifiedBy>
  <cp:revision>121</cp:revision>
  <dcterms:created xsi:type="dcterms:W3CDTF">2006-08-16T00:00:00Z</dcterms:created>
  <dcterms:modified xsi:type="dcterms:W3CDTF">2022-01-23T09:20:54Z</dcterms:modified>
</cp:coreProperties>
</file>